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1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9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1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F7C2-5F2C-4D77-A89D-BD2C1C9FEB3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054F-D21B-4FE7-B4C8-F18FE108D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554" y="351982"/>
            <a:ext cx="8465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7847"/>
            <a:ext cx="2747808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7939">
            <a:off x="5940245" y="1866083"/>
            <a:ext cx="3432901" cy="3265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33750"/>
            <a:ext cx="1868100" cy="186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431">
            <a:off x="2586622" y="3760914"/>
            <a:ext cx="2040750" cy="204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2378">
            <a:off x="1515784" y="1564431"/>
            <a:ext cx="2541422" cy="254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7253">
            <a:off x="-767077" y="2266705"/>
            <a:ext cx="2647316" cy="26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>
            <a:off x="441325" y="98822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1508 m.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188033" y="590550"/>
            <a:ext cx="7762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246493" y="590550"/>
            <a:ext cx="2794000" cy="5289"/>
          </a:xfrm>
          <a:prstGeom prst="line">
            <a:avLst/>
          </a:prstGeom>
          <a:ln w="28575">
            <a:solidFill>
              <a:srgbClr val="0066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3314" idx="3"/>
          </p:cNvCxnSpPr>
          <p:nvPr/>
        </p:nvCxnSpPr>
        <p:spPr bwMode="auto">
          <a:xfrm flipV="1">
            <a:off x="7315200" y="575876"/>
            <a:ext cx="1279525" cy="19963"/>
          </a:xfrm>
          <a:prstGeom prst="line">
            <a:avLst/>
          </a:prstGeom>
          <a:ln w="28575">
            <a:solidFill>
              <a:srgbClr val="0066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1828801" y="1550194"/>
            <a:ext cx="4892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Chu vi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khu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vuông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2560638" y="2052638"/>
            <a:ext cx="3174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1508 x 4 = 6032 (m)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3676651" y="2506267"/>
            <a:ext cx="2550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6666"/>
                </a:solidFill>
                <a:latin typeface="Times New Roman" pitchFamily="18" charset="0"/>
              </a:rPr>
              <a:t>Đáp</a:t>
            </a:r>
            <a:r>
              <a:rPr lang="en-US" altLang="en-US" sz="2800" b="1" u="sng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6666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: 6032 m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533400" y="3193257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7030A0"/>
                </a:solidFill>
                <a:latin typeface="Times New Roman" pitchFamily="18" charset="0"/>
              </a:rPr>
              <a:t>Lưu ý:</a:t>
            </a: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0" y="3695701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66"/>
                </a:solidFill>
                <a:latin typeface="Times New Roman" pitchFamily="18" charset="0"/>
              </a:rPr>
              <a:t>1508 x 4 = 6032 </a:t>
            </a:r>
            <a:r>
              <a:rPr lang="en-US" altLang="en-US" sz="2400" b="1">
                <a:solidFill>
                  <a:srgbClr val="C5400B"/>
                </a:solidFill>
                <a:latin typeface="Times New Roman" pitchFamily="18" charset="0"/>
              </a:rPr>
              <a:t>có thể viết </a:t>
            </a:r>
            <a:r>
              <a:rPr lang="en-US" altLang="en-US" sz="2400" b="1">
                <a:solidFill>
                  <a:srgbClr val="006666"/>
                </a:solidFill>
                <a:latin typeface="Times New Roman" pitchFamily="18" charset="0"/>
              </a:rPr>
              <a:t>1508 + 1508 + 1508 + 1508 = 6032 </a:t>
            </a:r>
          </a:p>
        </p:txBody>
      </p:sp>
      <p:sp>
        <p:nvSpPr>
          <p:cNvPr id="53" name="Rectangle 12"/>
          <p:cNvSpPr txBox="1">
            <a:spLocks noChangeArrowheads="1"/>
          </p:cNvSpPr>
          <p:nvPr/>
        </p:nvSpPr>
        <p:spPr bwMode="auto">
          <a:xfrm>
            <a:off x="3713164" y="1057275"/>
            <a:ext cx="1622425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7030A0"/>
                </a:solidFill>
                <a:latin typeface="Times New Roman" pitchFamily="18" charset="0"/>
              </a:rPr>
              <a:t>giải</a:t>
            </a:r>
            <a:r>
              <a:rPr lang="en-US" altLang="en-US" sz="2800" b="1" u="sng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549276" y="971550"/>
            <a:ext cx="1431924" cy="19964"/>
          </a:xfrm>
          <a:prstGeom prst="line">
            <a:avLst/>
          </a:prstGeom>
          <a:ln w="28575">
            <a:solidFill>
              <a:srgbClr val="006666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6705599" y="4171234"/>
            <a:ext cx="2286001" cy="75731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SGK/115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5962" y="1485900"/>
            <a:ext cx="79708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660033"/>
                </a:solidFill>
                <a:latin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xe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chở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1425 kg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gạo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3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xe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chở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bao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ki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lô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-gam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gạo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0243" name="Rectangle 17"/>
          <p:cNvSpPr>
            <a:spLocks noChangeArrowheads="1"/>
          </p:cNvSpPr>
          <p:nvPr/>
        </p:nvSpPr>
        <p:spPr bwMode="auto">
          <a:xfrm>
            <a:off x="1031419" y="881662"/>
            <a:ext cx="5157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76388" y="3285589"/>
            <a:ext cx="1002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66"/>
                </a:solidFill>
                <a:latin typeface="Times New Roman" pitchFamily="18" charset="0"/>
              </a:rPr>
              <a:t>1 xe :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76388" y="3628489"/>
            <a:ext cx="1002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6666"/>
                </a:solidFill>
                <a:latin typeface="Times New Roman" pitchFamily="18" charset="0"/>
              </a:rPr>
              <a:t>3 xe :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05000" y="2703374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7030A0"/>
                </a:solidFill>
                <a:latin typeface="Times New Roman" pitchFamily="18" charset="0"/>
              </a:rPr>
              <a:t>Tóm</a:t>
            </a:r>
            <a:r>
              <a:rPr lang="en-US" altLang="en-US" sz="2800" b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7030A0"/>
                </a:solidFill>
                <a:latin typeface="Times New Roman" pitchFamily="18" charset="0"/>
              </a:rPr>
              <a:t>tắt</a:t>
            </a:r>
            <a:r>
              <a:rPr lang="en-US" altLang="en-US" sz="2800" b="1" u="sng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540000" y="3286780"/>
            <a:ext cx="241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</a:rPr>
              <a:t>1425 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kg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gạo</a:t>
            </a:r>
            <a:endParaRPr lang="en-US" altLang="en-US" sz="28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532064" y="3629680"/>
            <a:ext cx="2192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</a:rPr>
              <a:t>….. 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kg </a:t>
            </a:r>
            <a:r>
              <a:rPr lang="en-US" altLang="en-US" sz="2800" b="1" dirty="0" err="1">
                <a:solidFill>
                  <a:srgbClr val="006666"/>
                </a:solidFill>
                <a:latin typeface="Times New Roman" pitchFamily="18" charset="0"/>
              </a:rPr>
              <a:t>gạo</a:t>
            </a:r>
            <a:r>
              <a:rPr lang="en-US" altLang="en-US" sz="2800" b="1" dirty="0">
                <a:solidFill>
                  <a:srgbClr val="006666"/>
                </a:solidFill>
                <a:latin typeface="Times New Roman" pitchFamily="18" charset="0"/>
              </a:rPr>
              <a:t> ?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133476" y="1993731"/>
            <a:ext cx="1076325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3076576" y="1993731"/>
            <a:ext cx="1876425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5846762" y="1993731"/>
            <a:ext cx="19812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838200" y="2501563"/>
            <a:ext cx="35052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2209801" y="34442"/>
            <a:ext cx="2094826" cy="9327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SGK/115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6689" y="660798"/>
            <a:ext cx="8682037" cy="3625453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8975" y="222648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GHI NHỚ: </a:t>
            </a:r>
            <a:endParaRPr lang="vi-VN" altLang="en-US" sz="2800">
              <a:solidFill>
                <a:srgbClr val="660033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0230" y="1683961"/>
            <a:ext cx="85534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200" dirty="0">
                <a:latin typeface="Times New Roman" pitchFamily="18" charset="0"/>
              </a:rPr>
              <a:t>  - </a:t>
            </a:r>
            <a:r>
              <a:rPr lang="en-US" altLang="en-US" sz="3200" dirty="0" err="1">
                <a:latin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hai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dưới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nhất</a:t>
            </a:r>
            <a:r>
              <a:rPr lang="en-US" altLang="en-US" sz="3200" dirty="0">
                <a:latin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</a:rPr>
              <a:t>sao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bốn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</a:endParaRPr>
          </a:p>
          <a:p>
            <a:pPr algn="just" eaLnBrk="1" hangingPunct="1"/>
            <a:r>
              <a:rPr lang="en-US" altLang="en-US" sz="3200" dirty="0">
                <a:latin typeface="Times New Roman" pitchFamily="18" charset="0"/>
              </a:rPr>
              <a:t>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626" y="729854"/>
            <a:ext cx="808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6689" y="3209033"/>
            <a:ext cx="88106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itchFamily="18" charset="0"/>
              </a:rPr>
              <a:t>  - </a:t>
            </a:r>
            <a:r>
              <a:rPr lang="en-US" altLang="en-US" sz="3200" dirty="0" err="1">
                <a:latin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hiện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theo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tự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từ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phải</a:t>
            </a:r>
            <a:r>
              <a:rPr lang="en-US" altLang="en-US" sz="3200" dirty="0">
                <a:latin typeface="Times New Roman" pitchFamily="18" charset="0"/>
              </a:rPr>
              <a:t> sang </a:t>
            </a:r>
            <a:r>
              <a:rPr lang="en-US" altLang="en-US" sz="3200" dirty="0" err="1">
                <a:latin typeface="Times New Roman" pitchFamily="18" charset="0"/>
              </a:rPr>
              <a:t>trái</a:t>
            </a:r>
            <a:r>
              <a:rPr lang="en-US" altLang="en-US" sz="3200" dirty="0">
                <a:latin typeface="Times New Roman" pitchFamily="18" charset="0"/>
              </a:rPr>
              <a:t>.               (</a:t>
            </a:r>
            <a:r>
              <a:rPr lang="en-US" altLang="en-US" sz="3200" i="1" dirty="0" err="1">
                <a:latin typeface="Times New Roman" pitchFamily="18" charset="0"/>
              </a:rPr>
              <a:t>từ</a:t>
            </a:r>
            <a:r>
              <a:rPr lang="en-US" altLang="en-US" sz="3200" i="1" dirty="0">
                <a:latin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</a:rPr>
              <a:t>hàng</a:t>
            </a:r>
            <a:r>
              <a:rPr lang="en-US" altLang="en-US" sz="3200" i="1" dirty="0">
                <a:latin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</a:rPr>
              <a:t>đơn</a:t>
            </a:r>
            <a:r>
              <a:rPr lang="en-US" altLang="en-US" sz="3200" i="1" dirty="0">
                <a:latin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</a:rPr>
              <a:t>vị</a:t>
            </a:r>
            <a:r>
              <a:rPr lang="en-US" altLang="en-US" sz="3200" i="1" dirty="0">
                <a:latin typeface="Times New Roman" pitchFamily="18" charset="0"/>
              </a:rPr>
              <a:t>, </a:t>
            </a:r>
            <a:r>
              <a:rPr lang="en-US" altLang="en-US" sz="3200" i="1" dirty="0" err="1">
                <a:latin typeface="Times New Roman" pitchFamily="18" charset="0"/>
              </a:rPr>
              <a:t>hàng</a:t>
            </a:r>
            <a:r>
              <a:rPr lang="en-US" altLang="en-US" sz="3200" i="1" dirty="0">
                <a:latin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</a:rPr>
              <a:t>chục</a:t>
            </a:r>
            <a:r>
              <a:rPr lang="en-US" altLang="en-US" sz="3200" i="1" dirty="0">
                <a:latin typeface="Times New Roman" pitchFamily="18" charset="0"/>
              </a:rPr>
              <a:t>, </a:t>
            </a:r>
            <a:r>
              <a:rPr lang="en-US" altLang="en-US" sz="3200" i="1" dirty="0" err="1">
                <a:latin typeface="Times New Roman" pitchFamily="18" charset="0"/>
              </a:rPr>
              <a:t>hàng</a:t>
            </a:r>
            <a:r>
              <a:rPr lang="en-US" altLang="en-US" sz="3200" i="1" dirty="0">
                <a:latin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</a:rPr>
              <a:t>trăm</a:t>
            </a:r>
            <a:r>
              <a:rPr lang="en-US" altLang="en-US" sz="3200" i="1" dirty="0">
                <a:latin typeface="Times New Roman" pitchFamily="18" charset="0"/>
              </a:rPr>
              <a:t>, </a:t>
            </a:r>
            <a:r>
              <a:rPr lang="en-US" altLang="en-US" sz="3200" i="1" dirty="0" err="1">
                <a:latin typeface="Times New Roman" pitchFamily="18" charset="0"/>
              </a:rPr>
              <a:t>hàng</a:t>
            </a:r>
            <a:r>
              <a:rPr lang="en-US" altLang="en-US" sz="3200" i="1" dirty="0">
                <a:latin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</a:rPr>
              <a:t>nghìn</a:t>
            </a:r>
            <a:r>
              <a:rPr lang="en-US" altLang="en-US" sz="3200" i="1" dirty="0">
                <a:latin typeface="Times New Roman" pitchFamily="18" charset="0"/>
              </a:rPr>
              <a:t>)</a:t>
            </a:r>
            <a:endParaRPr lang="en-US" alt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7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5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04950"/>
            <a:ext cx="78264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52574" y="742950"/>
            <a:ext cx="51117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3</a:t>
            </a:r>
            <a:endParaRPr lang="en-US" sz="36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462" y="1885950"/>
            <a:ext cx="748185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BỐN CHỮ SỐ </a:t>
            </a:r>
          </a:p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MỘT CHỮ SỐ (TT)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9433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NGƯỜI THỰC HIỆN: LÊ THANH LÂM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4"/>
          <p:cNvSpPr>
            <a:spLocks noChangeArrowheads="1"/>
          </p:cNvSpPr>
          <p:nvPr/>
        </p:nvSpPr>
        <p:spPr bwMode="auto">
          <a:xfrm>
            <a:off x="1834662" y="430091"/>
            <a:ext cx="5181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KIỂM TRA BÀI </a:t>
            </a:r>
            <a:r>
              <a:rPr lang="en-US" altLang="en-US" sz="3200" b="1" dirty="0">
                <a:solidFill>
                  <a:srgbClr val="660066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425575" y="1000125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Times New Roman" pitchFamily="18" charset="0"/>
              </a:rPr>
              <a:t>Đặt tính rồi tính: </a:t>
            </a:r>
            <a:endParaRPr lang="vi-VN" altLang="en-US" sz="3200"/>
          </a:p>
        </p:txBody>
      </p:sp>
      <p:sp>
        <p:nvSpPr>
          <p:cNvPr id="4107" name="Rectangle 36"/>
          <p:cNvSpPr>
            <a:spLocks noChangeArrowheads="1"/>
          </p:cNvSpPr>
          <p:nvPr/>
        </p:nvSpPr>
        <p:spPr bwMode="auto">
          <a:xfrm>
            <a:off x="1736725" y="1701221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6666"/>
                </a:solidFill>
                <a:latin typeface="Times New Roman" pitchFamily="18" charset="0"/>
              </a:rPr>
              <a:t>1233 </a:t>
            </a:r>
            <a:r>
              <a:rPr lang="en-US" altLang="en-US" sz="3600" b="1" dirty="0">
                <a:solidFill>
                  <a:srgbClr val="006666"/>
                </a:solidFill>
                <a:latin typeface="Times New Roman" pitchFamily="18" charset="0"/>
              </a:rPr>
              <a:t>x 3 </a:t>
            </a:r>
            <a:endParaRPr lang="vi-VN" altLang="en-US" sz="3600" dirty="0">
              <a:solidFill>
                <a:srgbClr val="006666"/>
              </a:solidFill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927225" y="2352675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itchFamily="18" charset="0"/>
              </a:rPr>
              <a:t>1233</a:t>
            </a:r>
            <a:endParaRPr lang="en-US" altLang="en-US" sz="40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698625" y="2687419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2132014" y="3638550"/>
            <a:ext cx="1042987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065338" y="3616464"/>
            <a:ext cx="1301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3699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819400" y="300686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1658600" y="247650"/>
            <a:ext cx="990600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vi-VN" altLang="en-US" b="1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4860925" y="1644071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6666"/>
                </a:solidFill>
                <a:latin typeface="Times New Roman" pitchFamily="18" charset="0"/>
              </a:rPr>
              <a:t>1422 </a:t>
            </a:r>
            <a:r>
              <a:rPr lang="en-US" altLang="en-US" sz="3600" b="1" dirty="0">
                <a:solidFill>
                  <a:srgbClr val="006666"/>
                </a:solidFill>
                <a:latin typeface="Times New Roman" pitchFamily="18" charset="0"/>
              </a:rPr>
              <a:t>x 3 </a:t>
            </a:r>
            <a:endParaRPr lang="vi-VN" altLang="en-US" sz="3600" dirty="0">
              <a:solidFill>
                <a:srgbClr val="006666"/>
              </a:solidFill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051425" y="2295525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itchFamily="18" charset="0"/>
              </a:rPr>
              <a:t>1422</a:t>
            </a:r>
            <a:endParaRPr lang="en-US" altLang="en-US" sz="40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822825" y="2687419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256214" y="3638550"/>
            <a:ext cx="1042987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189538" y="3616464"/>
            <a:ext cx="1301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4266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943600" y="3006864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754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7" grpId="0"/>
      <p:bldP spid="14" grpId="0"/>
      <p:bldP spid="15" grpId="0"/>
      <p:bldP spid="16" grpId="0" animBg="1"/>
      <p:bldP spid="17" grpId="0"/>
      <p:bldP spid="21" grpId="0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3200400" y="806291"/>
            <a:ext cx="0" cy="222885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415805" y="874603"/>
            <a:ext cx="3425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.VnTime" pitchFamily="34" charset="0"/>
              </a:rPr>
              <a:t>*</a:t>
            </a:r>
            <a:r>
              <a:rPr lang="en-US" altLang="en-US" sz="24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7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21,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425559" y="1340644"/>
            <a:ext cx="2935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6,</a:t>
            </a:r>
            <a:r>
              <a:rPr lang="vi-VN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460750" y="2142589"/>
            <a:ext cx="319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12,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505200" y="2647950"/>
            <a:ext cx="291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3,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222375" y="940594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FF"/>
                </a:solidFill>
                <a:latin typeface="Times New Roman" pitchFamily="18" charset="0"/>
              </a:rPr>
              <a:t>1427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05013" y="1635264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993775" y="1508968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1143000" y="2266950"/>
            <a:ext cx="1219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34"/>
          <p:cNvSpPr txBox="1">
            <a:spLocks noChangeArrowheads="1"/>
          </p:cNvSpPr>
          <p:nvPr/>
        </p:nvSpPr>
        <p:spPr bwMode="auto">
          <a:xfrm>
            <a:off x="1201738" y="266580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.VnGothicH" pitchFamily="34" charset="0"/>
              </a:rPr>
              <a:t>  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005013" y="2244864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736725" y="2244864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466850" y="2244864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168400" y="2244864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763838" y="3814941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1427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768725" y="3814941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983039" y="3814941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 3       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4495800" y="3399532"/>
            <a:ext cx="38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itchFamily="18" charset="0"/>
              </a:rPr>
              <a:t>=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800600" y="381494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4281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85982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391275" y="874603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182494" y="1308914"/>
            <a:ext cx="2506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8,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690919" y="1743730"/>
            <a:ext cx="116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8.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477000" y="2137172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2,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40613" y="2114550"/>
            <a:ext cx="1246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307906" y="2637770"/>
            <a:ext cx="2381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thêm1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4,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769182" y="3045017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4.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600200" y="3790950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5400B"/>
                </a:solidFill>
                <a:latin typeface="Times New Roman" pitchFamily="18" charset="0"/>
              </a:rPr>
              <a:t>Vậy</a:t>
            </a:r>
            <a:r>
              <a:rPr lang="en-US" altLang="en-US" b="1" dirty="0">
                <a:solidFill>
                  <a:srgbClr val="C5400B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819150" y="361950"/>
            <a:ext cx="2686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3333FF"/>
                </a:solidFill>
                <a:latin typeface="Times New Roman" pitchFamily="18" charset="0"/>
              </a:rPr>
              <a:t>1427 x 3 = ?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3505200" y="208710"/>
            <a:ext cx="0" cy="2501151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881437" y="163770"/>
            <a:ext cx="3425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.VnTime" pitchFamily="34" charset="0"/>
              </a:rPr>
              <a:t>*</a:t>
            </a:r>
            <a:r>
              <a:rPr lang="en-US" altLang="en-US" sz="2400" b="1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3 nhân 7 bằng 21,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862386" y="620970"/>
            <a:ext cx="2935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3 nhân 2 bằng 6,</a:t>
            </a:r>
            <a:r>
              <a:rPr lang="vi-VN" alt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881437" y="1421070"/>
            <a:ext cx="319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3 nhân 4 bằng 12,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881436" y="1878270"/>
            <a:ext cx="291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3 nhân 1 bằng 3,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311236" y="28427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</a:rPr>
              <a:t>1427</a:t>
            </a:r>
            <a:endParaRPr lang="en-US" altLang="en-US" sz="4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32793" y="600401"/>
            <a:ext cx="452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</a:rPr>
              <a:t>3</a:t>
            </a:r>
            <a:endParaRPr lang="en-US" altLang="en-US" sz="4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974725" y="284707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1295400" y="1200150"/>
            <a:ext cx="1219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34"/>
          <p:cNvSpPr txBox="1">
            <a:spLocks noChangeArrowheads="1"/>
          </p:cNvSpPr>
          <p:nvPr/>
        </p:nvSpPr>
        <p:spPr bwMode="auto">
          <a:xfrm>
            <a:off x="1098550" y="194613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.VnGothicH" pitchFamily="34" charset="0"/>
              </a:rPr>
              <a:t>  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078038" y="1249620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809750" y="1249620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539875" y="1249620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241425" y="1249620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336550" y="2262663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1427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1341437" y="2262663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1622425" y="2262663"/>
            <a:ext cx="63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</a:rPr>
              <a:t> 3       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049462" y="1821119"/>
            <a:ext cx="38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latin typeface="Times New Roman" pitchFamily="18" charset="0"/>
              </a:rPr>
              <a:t> =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2373312" y="2237838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4281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777161" y="156626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nhớ 2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880225" y="159007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viết 1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629399" y="607873"/>
            <a:ext cx="2506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thêm 2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bằng 8,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102100" y="954344"/>
            <a:ext cx="116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viết 8.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834186" y="1417498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viết 2,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785100" y="1421070"/>
            <a:ext cx="1246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nhớ 1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650036" y="1885413"/>
            <a:ext cx="2381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thêm1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bằng 4,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881436" y="2186642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viết 4.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04800" y="1799688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5400B"/>
                </a:solidFill>
                <a:latin typeface="Times New Roman" pitchFamily="18" charset="0"/>
              </a:rPr>
              <a:t>Vậy: 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66750" y="2887919"/>
            <a:ext cx="80486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dirty="0">
                <a:latin typeface="Times New Roman" pitchFamily="18" charset="0"/>
              </a:rPr>
              <a:t>                 </a:t>
            </a:r>
            <a:r>
              <a:rPr lang="en-US" altLang="en-US" sz="2800" dirty="0" err="1">
                <a:latin typeface="Times New Roman" pitchFamily="18" charset="0"/>
              </a:rPr>
              <a:t>Viết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thừa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thứ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dưới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thừa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thứ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nhất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sao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thừa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thẳng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đơn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vị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thừa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bốn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833436" y="2889111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:  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04800" y="3873757"/>
            <a:ext cx="83407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dirty="0">
                <a:latin typeface="Times New Roman" pitchFamily="18" charset="0"/>
              </a:rPr>
              <a:t>                                          </a:t>
            </a:r>
            <a:r>
              <a:rPr lang="en-US" altLang="en-US" sz="2800" dirty="0" err="1">
                <a:latin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phải</a:t>
            </a:r>
            <a:r>
              <a:rPr lang="en-US" altLang="en-US" sz="2800" dirty="0">
                <a:latin typeface="Times New Roman" pitchFamily="18" charset="0"/>
              </a:rPr>
              <a:t> sang </a:t>
            </a:r>
            <a:r>
              <a:rPr lang="en-US" altLang="en-US" sz="2800" dirty="0" err="1">
                <a:latin typeface="Times New Roman" pitchFamily="18" charset="0"/>
              </a:rPr>
              <a:t>trái</a:t>
            </a:r>
            <a:r>
              <a:rPr lang="en-US" altLang="en-US" sz="2800" dirty="0">
                <a:latin typeface="Times New Roman" pitchFamily="18" charset="0"/>
              </a:rPr>
              <a:t>. </a:t>
            </a:r>
          </a:p>
          <a:p>
            <a:pPr algn="just" eaLnBrk="1" hangingPunct="1"/>
            <a:r>
              <a:rPr lang="en-US" altLang="en-US" sz="2800" dirty="0">
                <a:latin typeface="Times New Roman" pitchFamily="18" charset="0"/>
              </a:rPr>
              <a:t>(</a:t>
            </a:r>
            <a:r>
              <a:rPr lang="en-US" altLang="en-US" sz="2800" i="1" dirty="0" err="1">
                <a:latin typeface="Times New Roman" pitchFamily="18" charset="0"/>
              </a:rPr>
              <a:t>tính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từ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hàng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đơn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vị</a:t>
            </a:r>
            <a:r>
              <a:rPr lang="en-US" altLang="en-US" sz="2800" i="1" dirty="0">
                <a:latin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</a:rPr>
              <a:t>hàng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chục</a:t>
            </a:r>
            <a:r>
              <a:rPr lang="en-US" altLang="en-US" sz="2800" i="1" dirty="0">
                <a:latin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</a:rPr>
              <a:t>hàng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trăm</a:t>
            </a:r>
            <a:r>
              <a:rPr lang="en-US" altLang="en-US" sz="2800" i="1" dirty="0">
                <a:latin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</a:rPr>
              <a:t>hàng</a:t>
            </a:r>
            <a:r>
              <a:rPr lang="en-US" altLang="en-US" sz="2800" i="1" dirty="0">
                <a:latin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</a:rPr>
              <a:t>nghìn</a:t>
            </a:r>
            <a:r>
              <a:rPr lang="en-US" altLang="en-US" sz="2800" dirty="0">
                <a:latin typeface="Times New Roman" pitchFamily="18" charset="0"/>
              </a:rPr>
              <a:t>) 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833437" y="3872567"/>
            <a:ext cx="3870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39" name="Horizontal Scroll 38"/>
          <p:cNvSpPr/>
          <p:nvPr/>
        </p:nvSpPr>
        <p:spPr bwMode="auto">
          <a:xfrm>
            <a:off x="568756" y="3246298"/>
            <a:ext cx="8067675" cy="626269"/>
          </a:xfrm>
          <a:prstGeom prst="horizontalScroll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902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2"/>
          <p:cNvSpPr>
            <a:spLocks noChangeShapeType="1"/>
          </p:cNvSpPr>
          <p:nvPr/>
        </p:nvSpPr>
        <p:spPr bwMode="auto">
          <a:xfrm>
            <a:off x="3876675" y="2076450"/>
            <a:ext cx="0" cy="222885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889376" y="1962151"/>
            <a:ext cx="3425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.VnTime" pitchFamily="34" charset="0"/>
              </a:rPr>
              <a:t>*</a:t>
            </a:r>
            <a:r>
              <a:rPr lang="en-US" altLang="en-US" sz="24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8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16,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3870325" y="2495550"/>
            <a:ext cx="2935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2,</a:t>
            </a:r>
            <a:r>
              <a:rPr lang="vi-VN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889376" y="3343930"/>
            <a:ext cx="319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6,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889375" y="3877330"/>
            <a:ext cx="291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4, 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917575" y="2019301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</a:rPr>
              <a:t>2318</a:t>
            </a:r>
            <a:endParaRPr lang="en-US" altLang="en-US" sz="4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00213" y="2750880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endParaRPr lang="en-US" altLang="en-US" sz="40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96900" y="2419350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863600" y="3409950"/>
            <a:ext cx="1219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201738" y="374451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.VnGothicH" pitchFamily="34" charset="0"/>
              </a:rPr>
              <a:t>  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1700213" y="3387864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431925" y="3387864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1162050" y="3387864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863600" y="3387864"/>
            <a:ext cx="38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785100" y="1955007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888164" y="1957388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637338" y="2495550"/>
            <a:ext cx="2506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alt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3,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110039" y="2962930"/>
            <a:ext cx="116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3.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705600" y="3343930"/>
            <a:ext cx="1311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6 .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743700" y="38671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</a:rPr>
              <a:t> 4.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03238" y="121746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6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6687" y="133350"/>
            <a:ext cx="2094826" cy="9327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SGK/115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25" grpId="0"/>
      <p:bldP spid="2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503238" y="97155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6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1715683"/>
            <a:ext cx="144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latin typeface="Times New Roman" pitchFamily="18" charset="0"/>
              </a:rPr>
              <a:t>1092</a:t>
            </a:r>
            <a:endParaRPr lang="en-US" altLang="en-US" sz="36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</a:rPr>
              <a:t>      </a:t>
            </a:r>
            <a:r>
              <a:rPr lang="en-US" altLang="en-US" sz="3600" b="1" dirty="0" smtClean="0">
                <a:latin typeface="Times New Roman" pitchFamily="18" charset="0"/>
              </a:rPr>
              <a:t>3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262063" y="3231542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81063" y="2178844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x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038600" y="1712294"/>
            <a:ext cx="1295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latin typeface="Times New Roman" pitchFamily="18" charset="0"/>
              </a:rPr>
              <a:t>1317</a:t>
            </a:r>
            <a:endParaRPr lang="en-US" altLang="en-US" sz="36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</a:rPr>
              <a:t>      </a:t>
            </a:r>
            <a:r>
              <a:rPr lang="en-US" altLang="en-US" sz="3600" b="1" dirty="0" smtClean="0">
                <a:latin typeface="Times New Roman" pitchFamily="18" charset="0"/>
              </a:rPr>
              <a:t>4</a:t>
            </a:r>
            <a:endParaRPr lang="en-US" altLang="en-US" sz="3600" b="1" dirty="0">
              <a:latin typeface="Times New Roman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008438" y="3220819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817938" y="2178844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x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257925" y="1780222"/>
            <a:ext cx="144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latin typeface="Times New Roman" pitchFamily="18" charset="0"/>
              </a:rPr>
              <a:t>  1409</a:t>
            </a:r>
            <a:endParaRPr lang="en-US" altLang="en-US" sz="36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.VnTime" pitchFamily="34" charset="0"/>
              </a:rPr>
              <a:t>        </a:t>
            </a:r>
            <a:r>
              <a:rPr lang="en-US" altLang="en-US" sz="36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172200" y="2178844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x</a:t>
            </a: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6465531" y="321408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05000" y="3220819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676400" y="3220819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414463" y="3214080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185863" y="3220819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4705350" y="325755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476750" y="3257550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217988" y="3257550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962400" y="325755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162800" y="3220819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919912" y="3220819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6677025" y="3220819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6448425" y="3220819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0" name="Cloud 29"/>
          <p:cNvSpPr/>
          <p:nvPr/>
        </p:nvSpPr>
        <p:spPr>
          <a:xfrm>
            <a:off x="100350" y="4095750"/>
            <a:ext cx="2094826" cy="9327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SGK/115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57325" y="164248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a,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1107 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x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6 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962525" y="16329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 dirty="0" smtClean="0">
                <a:solidFill>
                  <a:srgbClr val="3366FF"/>
                </a:solidFill>
                <a:latin typeface="Times New Roman" pitchFamily="18" charset="0"/>
              </a:rPr>
              <a:t>2319 </a:t>
            </a:r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</a:rPr>
              <a:t>x 4</a:t>
            </a:r>
            <a:r>
              <a:rPr lang="en-US" altLang="en-US" sz="3200" b="1" dirty="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endParaRPr lang="en-US" altLang="en-US" sz="32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295527" y="2302888"/>
            <a:ext cx="19811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1107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38463" y="3122038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6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008188" y="2891849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vi-VN" altLang="en-US" b="1">
                <a:latin typeface="Times New Roman" pitchFamily="18" charset="0"/>
              </a:rPr>
              <a:t>x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2176463" y="3717349"/>
            <a:ext cx="1066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314575" y="3891975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6642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595940" y="2352100"/>
            <a:ext cx="1349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2319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189663" y="3120450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4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248275" y="291725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vi-VN" altLang="en-US" b="1">
                <a:latin typeface="Times New Roman" pitchFamily="18" charset="0"/>
              </a:rPr>
              <a:t>x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5480050" y="3717349"/>
            <a:ext cx="1143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553075" y="3869749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9276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9230" name="Text Box 5"/>
          <p:cNvSpPr txBox="1">
            <a:spLocks noChangeArrowheads="1"/>
          </p:cNvSpPr>
          <p:nvPr/>
        </p:nvSpPr>
        <p:spPr bwMode="auto">
          <a:xfrm>
            <a:off x="1838326" y="809050"/>
            <a:ext cx="578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65046"/>
            <a:ext cx="914400" cy="5881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/>
          <p:cNvSpPr/>
          <p:nvPr/>
        </p:nvSpPr>
        <p:spPr>
          <a:xfrm>
            <a:off x="409912" y="57150"/>
            <a:ext cx="2094826" cy="9327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SGK/115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19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6" grpId="0"/>
      <p:bldP spid="39947" grpId="0"/>
      <p:bldP spid="39948" grpId="0"/>
      <p:bldP spid="39949" grpId="0"/>
      <p:bldP spid="39950" grpId="0" animBg="1"/>
      <p:bldP spid="39951" grpId="0"/>
      <p:bldP spid="39952" grpId="0"/>
      <p:bldP spid="39953" grpId="0"/>
      <p:bldP spid="39954" grpId="0"/>
      <p:bldP spid="39955" grpId="0" animBg="1"/>
      <p:bldP spid="399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00150" y="947738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itchFamily="18" charset="0"/>
              </a:rPr>
              <a:t>b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vi-VN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106</a:t>
            </a:r>
            <a:r>
              <a:rPr lang="vi-VN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7030A0"/>
                </a:solidFill>
                <a:latin typeface="Times New Roman" pitchFamily="18" charset="0"/>
              </a:rPr>
              <a:t>x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7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181600" y="9477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 dirty="0" smtClean="0">
                <a:solidFill>
                  <a:srgbClr val="3366FF"/>
                </a:solidFill>
                <a:latin typeface="Times New Roman" pitchFamily="18" charset="0"/>
              </a:rPr>
              <a:t>1218</a:t>
            </a:r>
            <a:r>
              <a:rPr lang="vi-VN" altLang="en-US" sz="3200" b="1" dirty="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3366FF"/>
                </a:solidFill>
                <a:latin typeface="Times New Roman" pitchFamily="18" charset="0"/>
              </a:rPr>
              <a:t>x </a:t>
            </a:r>
            <a:r>
              <a:rPr lang="en-US" altLang="en-US" sz="3200" b="1" dirty="0" smtClean="0">
                <a:solidFill>
                  <a:srgbClr val="3366FF"/>
                </a:solidFill>
                <a:latin typeface="Times New Roman" pitchFamily="18" charset="0"/>
              </a:rPr>
              <a:t>5</a:t>
            </a:r>
            <a:endParaRPr lang="en-US" altLang="en-US" sz="32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038352" y="1608139"/>
            <a:ext cx="1285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1106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681288" y="2427289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7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751013" y="219710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vi-VN" altLang="en-US" b="1">
                <a:latin typeface="Times New Roman" pitchFamily="18" charset="0"/>
              </a:rPr>
              <a:t>x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2035175" y="3022600"/>
            <a:ext cx="1066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322513" y="3197226"/>
            <a:ext cx="51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794377" y="1657351"/>
            <a:ext cx="1349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1218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408738" y="2425701"/>
            <a:ext cx="30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5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530850" y="2241551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vi-VN" altLang="en-US" b="1">
                <a:latin typeface="Times New Roman" pitchFamily="18" charset="0"/>
              </a:rPr>
              <a:t>x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5653088" y="3022600"/>
            <a:ext cx="1143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103938" y="3129975"/>
            <a:ext cx="296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830835" y="133350"/>
            <a:ext cx="2094826" cy="9327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SGK/115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7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6" grpId="0"/>
      <p:bldP spid="39947" grpId="0"/>
      <p:bldP spid="39948" grpId="0"/>
      <p:bldP spid="39949" grpId="0"/>
      <p:bldP spid="39950" grpId="0" animBg="1"/>
      <p:bldP spid="39951" grpId="0"/>
      <p:bldP spid="39952" grpId="0"/>
      <p:bldP spid="39953" grpId="0"/>
      <p:bldP spid="39954" grpId="0"/>
      <p:bldP spid="39955" grpId="0" animBg="1"/>
      <p:bldP spid="399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611</Words>
  <Application>Microsoft Office PowerPoint</Application>
  <PresentationFormat>On-screen Show (16:9)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17</cp:revision>
  <dcterms:created xsi:type="dcterms:W3CDTF">2020-03-21T02:43:35Z</dcterms:created>
  <dcterms:modified xsi:type="dcterms:W3CDTF">2021-02-18T14:31:02Z</dcterms:modified>
</cp:coreProperties>
</file>